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710" r:id="rId2"/>
    <p:sldMasterId id="2147483747" r:id="rId3"/>
    <p:sldMasterId id="2147483761" r:id="rId4"/>
    <p:sldMasterId id="2147483773" r:id="rId5"/>
  </p:sldMasterIdLst>
  <p:sldIdLst>
    <p:sldId id="256" r:id="rId6"/>
    <p:sldId id="257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E1A9-3533-4F64-8C41-F21F4719FD3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368380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3B6BD-441D-4682-8516-822601BE3BD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402473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2844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38"/>
            <a:ext cx="67056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D37B0-2696-43A7-A92A-83F076ACA3B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507153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1E34B-FF72-4801-8253-504D7A10FB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312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641A1-43CA-436C-BFDC-4B0853DA43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7151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8A1E2-821F-4F49-9665-5A080FDB65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490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83E05-CE9D-42A2-87D2-780412FFB6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02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98ADB-ACFC-4465-98BB-2DB6B1EE81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6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C8918-9EE4-45FB-A555-01D55CB298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472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A9350-D3B8-48B9-A533-174BDAF45A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752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567E-AFD5-4A6B-A99B-09788026D3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33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855F7-4B80-4B5D-A29A-C0F23D86B88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256403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D1B0A-8880-445A-8FE2-7A46A2C726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720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3F642-977F-441B-87AD-716CAF500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53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22844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38"/>
            <a:ext cx="67056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2D5E6-AD37-47C8-B05D-1CCCA776EB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579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1E1A9-3533-4F64-8C41-F21F4719FD3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423084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855F7-4B80-4B5D-A29A-C0F23D86B88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745152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5680-3F32-4F59-9FEB-DAEFA2A09A2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055960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441450"/>
            <a:ext cx="42449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1450"/>
            <a:ext cx="42449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FBB3B-0840-4F44-ADD2-4AF292AB9C3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24006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86026-26ED-497C-AF16-36AD9AF2C2C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05908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8AC13-3E3A-4A2C-A94A-CD49EE4BFF2B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799534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7849-3C03-4971-91BC-CC98F325F23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23355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5680-3F32-4F59-9FEB-DAEFA2A09A2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8276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57870-C446-404A-9BE9-10BC608CE7B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964550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A814A-C3C3-4F61-83AC-C17DAB839FF2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09939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3B6BD-441D-4682-8516-822601BE3BD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483408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15888"/>
            <a:ext cx="21605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15888"/>
            <a:ext cx="63293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D37B0-2696-43A7-A92A-83F076ACA3B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2840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6423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0825" y="1441450"/>
            <a:ext cx="424497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1450"/>
            <a:ext cx="424497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05F4F-B724-4B15-B6E0-CA17AEFA5F4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83173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6423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50825" y="1441450"/>
            <a:ext cx="864235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GB" noProof="0" dirty="0" smtClean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05F4F-B724-4B15-B6E0-CA17AEFA5F4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52182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897B8-2893-4DBD-8BCB-2EE40BB7F37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38529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272BD-425F-4F1E-94D7-2CF43EA9E76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90175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6505D-DD0E-4765-82CD-704D110D27F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512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4DF61-08D8-47DE-8C9C-A3E09FECF40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50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FBB3B-0840-4F44-ADD2-4AF292AB9C3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73155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5EB29-07F6-46A4-84B4-55F00DA7C72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45672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CAFF5-C92D-4173-B4A6-1283C65BB39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8746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0D9CA-678F-40CA-B189-C409AC25775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8146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D8020-1C74-4F7B-BBF9-A12917668E6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4238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6012F7-B4D1-4E00-AC07-F7036B26B93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6128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FA637-C89D-4071-AE3C-05C77DD968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6512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6A259-03C1-443F-946B-5727C401A8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04653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85A8-E107-4F84-8C67-ECF30EAABCF7}" type="datetime1">
              <a:rPr lang="en-GB" smtClean="0"/>
              <a:t>25/03/2022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E1E1A9-3533-4F64-8C41-F21F4719FD3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7933D-93C2-4D9E-8DB0-101C9C86F7FE}" type="datetime1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E855F7-4B80-4B5D-A29A-C0F23D86B88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5011F-01B8-427A-8737-2EC950F4E9F6}" type="datetime1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15680-3F32-4F59-9FEB-DAEFA2A09A2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86026-26ED-497C-AF16-36AD9AF2C2C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0971685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55ED-3371-4FD3-B647-B168CE7B7335}" type="datetime1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FBB3B-0840-4F44-ADD2-4AF292AB9C3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6C5B-6598-4E2D-B1D2-DD016CBD4175}" type="datetime1">
              <a:rPr lang="en-GB" smtClean="0"/>
              <a:t>25/03/2022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86026-26ED-497C-AF16-36AD9AF2C2C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FA0F8-BBDC-459A-8D52-83CC8AF77D95}" type="datetime1">
              <a:rPr lang="en-GB" smtClean="0"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8AC13-3E3A-4A2C-A94A-CD49EE4BFF2B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3EE1-F1F6-4A96-BC47-3EBB7A8C4BC9}" type="datetime1">
              <a:rPr lang="en-GB" smtClean="0"/>
              <a:t>25/03/2022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77849-3C03-4971-91BC-CC98F325F23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A7B90-A2CF-4758-BC3E-18B3504A7746}" type="datetime1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57870-C446-404A-9BE9-10BC608CE7B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761C-4D2A-4533-AC47-C7355B49CA61}" type="datetime1">
              <a:rPr lang="en-GB" smtClean="0"/>
              <a:t>25/03/2022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A814A-C3C3-4F61-83AC-C17DAB839FF2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26EF9-361E-4DEA-B526-F5C8A84DA01E}" type="datetime1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3B6BD-441D-4682-8516-822601BE3BD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B079-5E22-459E-9F82-CF9776B382B4}" type="datetime1">
              <a:rPr lang="en-GB" smtClean="0"/>
              <a:t>25/03/2022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AD37B0-2696-43A7-A92A-83F076ACA3B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8AC13-3E3A-4A2C-A94A-CD49EE4BFF2B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0694591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77849-3C03-4971-91BC-CC98F325F23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54688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57870-C446-404A-9BE9-10BC608CE7B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0922169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A814A-C3C3-4F61-83AC-C17DAB839FF2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3261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2413" cy="84931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altLang="en-US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78905F4F-B724-4B15-B6E0-CA17AEFA5F4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0" name="Picture 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589588"/>
            <a:ext cx="1584325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5589588"/>
            <a:ext cx="1584325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2413" cy="84931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23850" y="6237288"/>
            <a:ext cx="86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alt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altLang="en-US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DD92CD26-D262-4526-B001-DC191B6B0A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15888"/>
            <a:ext cx="86423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41450"/>
            <a:ext cx="86423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Line 10"/>
          <p:cNvSpPr>
            <a:spLocks noChangeShapeType="1"/>
          </p:cNvSpPr>
          <p:nvPr/>
        </p:nvSpPr>
        <p:spPr bwMode="auto">
          <a:xfrm>
            <a:off x="250825" y="1250950"/>
            <a:ext cx="8642350" cy="0"/>
          </a:xfrm>
          <a:prstGeom prst="line">
            <a:avLst/>
          </a:prstGeom>
          <a:noFill/>
          <a:ln w="28575">
            <a:solidFill>
              <a:srgbClr val="00826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9" name="Rectangle 11"/>
          <p:cNvSpPr>
            <a:spLocks noChangeArrowheads="1"/>
          </p:cNvSpPr>
          <p:nvPr/>
        </p:nvSpPr>
        <p:spPr bwMode="auto">
          <a:xfrm>
            <a:off x="4103688" y="6497638"/>
            <a:ext cx="900112" cy="360362"/>
          </a:xfrm>
          <a:prstGeom prst="rect">
            <a:avLst/>
          </a:prstGeom>
          <a:solidFill>
            <a:srgbClr val="00785C"/>
          </a:solidFill>
          <a:ln w="9525">
            <a:solidFill>
              <a:srgbClr val="00785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2500" y="65246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8905F4F-B724-4B15-B6E0-CA17AEFA5F4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13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240463"/>
            <a:ext cx="2646363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400">
          <a:solidFill>
            <a:srgbClr val="0093D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D8EB1BC-E41A-4BE2-BE7F-8B1D5E4BEB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52D5A7D-9DB7-4CDE-8B1C-29912F98DE39}" type="datetime1">
              <a:rPr lang="en-GB" smtClean="0"/>
              <a:t>25/03/2022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8905F4F-B724-4B15-B6E0-CA17AEFA5F4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B050"/>
                </a:solidFill>
              </a:rPr>
              <a:t>Respectful Challenge in Safeguarding Practice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Pool Development Session</a:t>
            </a:r>
          </a:p>
          <a:p>
            <a: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Friday 13</a:t>
            </a:r>
            <a:r>
              <a:rPr lang="en-GB" sz="3200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</a:t>
            </a:r>
            <a:r>
              <a:rPr lang="en-GB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February, 2015</a:t>
            </a:r>
            <a:endParaRPr lang="en-GB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839595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It is part of the human condition..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i="1" dirty="0" smtClean="0">
                <a:solidFill>
                  <a:srgbClr val="CC00CC"/>
                </a:solidFill>
              </a:rPr>
              <a:t>‘The ultimate measure of a person is not where they stand in moments of comfort and convenience, but where they stand at times of challenge &amp; controversy’</a:t>
            </a:r>
          </a:p>
          <a:p>
            <a:pPr marL="82296" indent="0">
              <a:buNone/>
            </a:pPr>
            <a:r>
              <a:rPr lang="en-GB" i="1" dirty="0" smtClean="0">
                <a:solidFill>
                  <a:srgbClr val="CC00CC"/>
                </a:solidFill>
              </a:rPr>
              <a:t>Martin Luther King</a:t>
            </a:r>
            <a:endParaRPr lang="en-GB" i="1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438138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Effective Challenge is aided by…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b="1" dirty="0" smtClean="0">
                <a:solidFill>
                  <a:srgbClr val="FFC000"/>
                </a:solidFill>
              </a:rPr>
              <a:t>Confident Ground</a:t>
            </a:r>
          </a:p>
          <a:p>
            <a:pPr marL="82296" indent="0">
              <a:buNone/>
            </a:pPr>
            <a:r>
              <a:rPr lang="en-GB" dirty="0" smtClean="0"/>
              <a:t>What do we know? – </a:t>
            </a:r>
            <a:r>
              <a:rPr lang="en-GB" dirty="0" smtClean="0">
                <a:solidFill>
                  <a:srgbClr val="92D050"/>
                </a:solidFill>
              </a:rPr>
              <a:t>Assessment</a:t>
            </a:r>
          </a:p>
          <a:p>
            <a:pPr marL="82296" indent="0">
              <a:buNone/>
            </a:pPr>
            <a:r>
              <a:rPr lang="en-GB" dirty="0" smtClean="0"/>
              <a:t>What do we think? – </a:t>
            </a:r>
            <a:r>
              <a:rPr lang="en-GB" dirty="0" smtClean="0">
                <a:solidFill>
                  <a:srgbClr val="FF0000"/>
                </a:solidFill>
              </a:rPr>
              <a:t>Analysis</a:t>
            </a:r>
          </a:p>
          <a:p>
            <a:pPr marL="82296" indent="0">
              <a:buNone/>
            </a:pPr>
            <a:r>
              <a:rPr lang="en-GB" dirty="0" smtClean="0"/>
              <a:t>What do we conclude? – the above plus research evidence – </a:t>
            </a:r>
            <a:r>
              <a:rPr lang="en-GB" dirty="0" smtClean="0">
                <a:solidFill>
                  <a:srgbClr val="00B0F0"/>
                </a:solidFill>
              </a:rPr>
              <a:t>Decision making</a:t>
            </a:r>
            <a:endParaRPr lang="en-GB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575389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Effective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dogmatic, aggressive or closed</a:t>
            </a:r>
          </a:p>
          <a:p>
            <a:r>
              <a:rPr lang="en-GB" dirty="0" smtClean="0"/>
              <a:t>Can enable responses which reduce the need to challenge – or increase it</a:t>
            </a:r>
          </a:p>
          <a:p>
            <a:r>
              <a:rPr lang="en-GB" dirty="0" smtClean="0"/>
              <a:t>Must be child focused – ‘I am saying this because it will benefit your child’</a:t>
            </a:r>
          </a:p>
          <a:p>
            <a:r>
              <a:rPr lang="en-GB" dirty="0" smtClean="0"/>
              <a:t>Do not be distracted by Power &amp; Control – from or towards you</a:t>
            </a:r>
          </a:p>
          <a:p>
            <a:r>
              <a:rPr lang="en-GB" dirty="0" smtClean="0"/>
              <a:t>Assertive not destructive or aggressive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804409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Serious Case Reviews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Practitioners often reflect &amp; say they wish they had challenged parents or colleagues for the benefit of the child</a:t>
            </a:r>
          </a:p>
          <a:p>
            <a:r>
              <a:rPr lang="en-GB" dirty="0" smtClean="0"/>
              <a:t>With hindsight practitioners will often report they were not happy with a situation for a child but found it very difficult to challenge as needed</a:t>
            </a:r>
          </a:p>
          <a:p>
            <a:r>
              <a:rPr lang="en-GB" dirty="0" smtClean="0"/>
              <a:t>This is evident in Tameside SCRs  - </a:t>
            </a:r>
          </a:p>
          <a:p>
            <a:pPr marL="82296" indent="0">
              <a:buNone/>
            </a:pPr>
            <a:r>
              <a:rPr lang="en-GB" dirty="0"/>
              <a:t> </a:t>
            </a:r>
            <a:r>
              <a:rPr lang="en-GB" dirty="0" smtClean="0"/>
              <a:t>  Child K led to the Escalation Policy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497478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Respectful Challenge in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Consider a situation where you are/have been faced with a need to challenge</a:t>
            </a:r>
          </a:p>
          <a:p>
            <a:r>
              <a:rPr lang="en-GB" dirty="0" smtClean="0"/>
              <a:t>What is the nature of the challenge?</a:t>
            </a:r>
          </a:p>
          <a:p>
            <a:r>
              <a:rPr lang="en-GB" dirty="0" smtClean="0"/>
              <a:t>Why might challenge help here?</a:t>
            </a:r>
          </a:p>
          <a:p>
            <a:r>
              <a:rPr lang="en-GB" dirty="0" smtClean="0"/>
              <a:t>What would be a good outcome?</a:t>
            </a:r>
          </a:p>
          <a:p>
            <a:r>
              <a:rPr lang="en-GB" dirty="0" smtClean="0"/>
              <a:t>How will you approach this challenge?</a:t>
            </a:r>
          </a:p>
        </p:txBody>
      </p:sp>
    </p:spTree>
    <p:extLst>
      <p:ext uri="{BB962C8B-B14F-4D97-AF65-F5344CB8AC3E}">
        <p14:creationId xmlns:p14="http://schemas.microsoft.com/office/powerpoint/2010/main" val="1465303319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Cards on the table…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should model openness and honesty about the likely need to respectfully challenge in Safeguarding practice</a:t>
            </a:r>
          </a:p>
          <a:p>
            <a:r>
              <a:rPr lang="en-GB" dirty="0" smtClean="0"/>
              <a:t>We should encourage challenge in the interests of the child as being everyone’s right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0175766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Statements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Consider the statements  about challenge in Safeguarding</a:t>
            </a:r>
          </a:p>
          <a:p>
            <a:r>
              <a:rPr lang="en-GB" dirty="0" smtClean="0"/>
              <a:t>Do you agree with the statement or not and 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291732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Workers need to be resilient in order to use challenge appropriately</a:t>
            </a:r>
          </a:p>
          <a:p>
            <a:r>
              <a:rPr lang="en-GB" dirty="0" smtClean="0"/>
              <a:t>Respectful Challenge can be a catalyst for change</a:t>
            </a:r>
          </a:p>
          <a:p>
            <a:r>
              <a:rPr lang="en-GB" dirty="0" smtClean="0"/>
              <a:t>Challenge is a key feature of advocacy for a child/young person</a:t>
            </a:r>
          </a:p>
          <a:p>
            <a:r>
              <a:rPr lang="en-GB" dirty="0" smtClean="0"/>
              <a:t>Children and young people often cannot effectively challenge and need practitioners who </a:t>
            </a:r>
            <a:r>
              <a:rPr lang="en-GB" smtClean="0"/>
              <a:t>will do 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103686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we mean by Challenge?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‘To dispute the truth or validity of….’</a:t>
            </a:r>
          </a:p>
          <a:p>
            <a:pPr marL="82296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82296" indent="0">
              <a:buNone/>
            </a:pPr>
            <a:r>
              <a:rPr lang="en-GB" dirty="0" smtClean="0">
                <a:solidFill>
                  <a:srgbClr val="00B050"/>
                </a:solidFill>
              </a:rPr>
              <a:t>‘A call to someone to participate in a competitive situation or fight to decide who is superior in terms of ability or strength’</a:t>
            </a:r>
          </a:p>
          <a:p>
            <a:pPr marL="82296" indent="0">
              <a:buNone/>
            </a:pPr>
            <a:endParaRPr lang="en-GB" dirty="0" smtClean="0">
              <a:solidFill>
                <a:srgbClr val="00B050"/>
              </a:solidFill>
            </a:endParaRPr>
          </a:p>
          <a:p>
            <a:pPr marL="82296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‘A task or situation that tests someone’s abilities’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194095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Do we need Challenge in Safeguarding?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Challenge is an integral feature of Safeguarding – the fundamental challenge to parents/carers to change their parenting</a:t>
            </a:r>
          </a:p>
          <a:p>
            <a:r>
              <a:rPr lang="en-GB" dirty="0" smtClean="0"/>
              <a:t>It is also inevitable that there will be degrees of disagreement &amp; conflict between practitioners &amp; between parents and practitioners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3161452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Practitioners need to decide..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GB" sz="4400" b="1" dirty="0" smtClean="0">
                <a:solidFill>
                  <a:srgbClr val="FF0000"/>
                </a:solidFill>
              </a:rPr>
              <a:t>What</a:t>
            </a:r>
          </a:p>
          <a:p>
            <a:pPr marL="82296" indent="0">
              <a:buNone/>
            </a:pPr>
            <a:r>
              <a:rPr lang="en-GB" sz="4400" b="1" dirty="0" smtClean="0">
                <a:solidFill>
                  <a:srgbClr val="3333FF"/>
                </a:solidFill>
              </a:rPr>
              <a:t>When</a:t>
            </a:r>
          </a:p>
          <a:p>
            <a:pPr marL="82296" indent="0">
              <a:buNone/>
            </a:pPr>
            <a:r>
              <a:rPr lang="en-GB" sz="4400" b="1" dirty="0" smtClean="0">
                <a:solidFill>
                  <a:srgbClr val="92D050"/>
                </a:solidFill>
              </a:rPr>
              <a:t>How</a:t>
            </a:r>
            <a:r>
              <a:rPr lang="en-GB" sz="4400" dirty="0" smtClean="0">
                <a:solidFill>
                  <a:srgbClr val="92D050"/>
                </a:solidFill>
              </a:rPr>
              <a:t> to Challenge</a:t>
            </a:r>
          </a:p>
          <a:p>
            <a:pPr marL="82296" indent="0">
              <a:buNone/>
            </a:pPr>
            <a:r>
              <a:rPr lang="en-GB" sz="4400" dirty="0" smtClean="0">
                <a:solidFill>
                  <a:srgbClr val="92D050"/>
                </a:solidFill>
              </a:rPr>
              <a:t>In a way that remains child -focused</a:t>
            </a:r>
            <a:endParaRPr lang="en-GB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98866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Respectful Challenge…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Can be part of Inquisitive Practice especially in the face of Resistance</a:t>
            </a:r>
          </a:p>
          <a:p>
            <a:r>
              <a:rPr lang="en-GB" dirty="0" smtClean="0"/>
              <a:t>There are potential benefits &amp; pitfalls that we need to be aware of – challenge can help establish truth but can also encourage secrecy/concealment</a:t>
            </a:r>
          </a:p>
          <a:p>
            <a:r>
              <a:rPr lang="en-GB" dirty="0" smtClean="0"/>
              <a:t>Respectful Challenge can be part of honest /open practice but it can be experienced as </a:t>
            </a:r>
            <a:r>
              <a:rPr lang="en-GB" dirty="0" err="1" smtClean="0"/>
              <a:t>intimidatory</a:t>
            </a:r>
            <a:r>
              <a:rPr lang="en-GB" dirty="0" smtClean="0"/>
              <a:t> &amp; lead to conflict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646371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 in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Discuss a challenge you had to make in your work</a:t>
            </a:r>
          </a:p>
          <a:p>
            <a:r>
              <a:rPr lang="en-GB" dirty="0" smtClean="0"/>
              <a:t>What did it feel like to make the challenge?</a:t>
            </a:r>
          </a:p>
          <a:p>
            <a:r>
              <a:rPr lang="en-GB" dirty="0" smtClean="0"/>
              <a:t>Was the outcome of the challenge successful or not and 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112268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Challenge?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Parenting is a challenge and children are challenging</a:t>
            </a:r>
          </a:p>
          <a:p>
            <a:r>
              <a:rPr lang="en-GB" dirty="0" smtClean="0"/>
              <a:t>Do we have a working culture in which reflection and challenge are encouraged?</a:t>
            </a:r>
          </a:p>
          <a:p>
            <a:r>
              <a:rPr lang="en-GB" dirty="0" smtClean="0"/>
              <a:t>We learn more from those who disagree with us – the challenge stimulates thinking and reflection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What are the key </a:t>
            </a:r>
            <a:r>
              <a:rPr lang="en-GB" dirty="0">
                <a:solidFill>
                  <a:srgbClr val="FF0000"/>
                </a:solidFill>
              </a:rPr>
              <a:t>e</a:t>
            </a:r>
            <a:r>
              <a:rPr lang="en-GB" dirty="0" smtClean="0">
                <a:solidFill>
                  <a:srgbClr val="FF0000"/>
                </a:solidFill>
              </a:rPr>
              <a:t>lements of Challenge in practice?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220569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rgbClr val="92D050"/>
                </a:solidFill>
              </a:rPr>
              <a:t>Key Elements of Respectful Challenge</a:t>
            </a:r>
            <a:endParaRPr lang="en-GB" sz="3600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Confident, Assertive, Focused, Calm, Clear, Evidence Based, Persistent, Determined, Child Focused, </a:t>
            </a:r>
            <a:r>
              <a:rPr lang="en-GB" dirty="0" err="1" smtClean="0"/>
              <a:t>Boundaried</a:t>
            </a:r>
            <a:r>
              <a:rPr lang="en-GB" dirty="0" smtClean="0"/>
              <a:t>, Grounded, Respectful, Tactful, Honest, Balanced…</a:t>
            </a:r>
          </a:p>
          <a:p>
            <a:r>
              <a:rPr lang="en-GB" dirty="0" smtClean="0"/>
              <a:t>It helps if some common ground can be established</a:t>
            </a:r>
          </a:p>
          <a:p>
            <a:r>
              <a:rPr lang="en-GB" dirty="0" smtClean="0"/>
              <a:t>Challenge need not be destructive – it can be motivational and based upon concern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89190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To be comfortable with challenge…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Reflect on the perceived need to challenge with a colleague or manager</a:t>
            </a:r>
          </a:p>
          <a:p>
            <a:r>
              <a:rPr lang="en-GB" dirty="0" smtClean="0"/>
              <a:t>Consider why – what is the basis for the challenge &amp; what exactly you need to convey?</a:t>
            </a:r>
          </a:p>
          <a:p>
            <a:r>
              <a:rPr lang="en-GB" dirty="0" smtClean="0"/>
              <a:t>How will you pose the challenge, when and with whom?</a:t>
            </a:r>
          </a:p>
          <a:p>
            <a:r>
              <a:rPr lang="en-GB" dirty="0" smtClean="0"/>
              <a:t>Set parameters – don’t go global!</a:t>
            </a:r>
          </a:p>
          <a:p>
            <a:r>
              <a:rPr lang="en-GB" dirty="0" smtClean="0"/>
              <a:t>Review any outcomes….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6979516"/>
      </p:ext>
    </p:extLst>
  </p:cSld>
  <p:clrMapOvr>
    <a:masterClrMapping/>
  </p:clrMapOvr>
  <p:transition>
    <p:wipe dir="r"/>
  </p:transition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June 2014 Equality and Diversity in Safeguarding Powerpoint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porate_powerpoint">
  <a:themeElements>
    <a:clrScheme name="corporate_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rporate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rporate_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porate_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porate_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porate_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porate_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porate_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porate_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June 2014 Equality and Diversity in Safeguarding Powerpoint</Template>
  <TotalTime>109</TotalTime>
  <Words>733</Words>
  <Application>Microsoft Office PowerPoint</Application>
  <PresentationFormat>On-screen Show (4:3)</PresentationFormat>
  <Paragraphs>77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MS Gothic</vt:lpstr>
      <vt:lpstr>Arial</vt:lpstr>
      <vt:lpstr>Gill Sans MT</vt:lpstr>
      <vt:lpstr>Lucida Sans Unicode</vt:lpstr>
      <vt:lpstr>Times New Roman</vt:lpstr>
      <vt:lpstr>Verdana</vt:lpstr>
      <vt:lpstr>Wingdings 2</vt:lpstr>
      <vt:lpstr>June 2014 Equality and Diversity in Safeguarding Powerpoint</vt:lpstr>
      <vt:lpstr>1_Office Theme</vt:lpstr>
      <vt:lpstr>corporate_powerpoint</vt:lpstr>
      <vt:lpstr>Custom Design</vt:lpstr>
      <vt:lpstr>Solstice</vt:lpstr>
      <vt:lpstr>Respectful Challenge in Safeguarding Practice</vt:lpstr>
      <vt:lpstr>What do we mean by Challenge?</vt:lpstr>
      <vt:lpstr>Do we need Challenge in Safeguarding?</vt:lpstr>
      <vt:lpstr>Practitioners need to decide..</vt:lpstr>
      <vt:lpstr>Respectful Challenge…</vt:lpstr>
      <vt:lpstr>Challenge in Practice</vt:lpstr>
      <vt:lpstr>What is Challenge?</vt:lpstr>
      <vt:lpstr>Key Elements of Respectful Challenge</vt:lpstr>
      <vt:lpstr>To be comfortable with challenge…</vt:lpstr>
      <vt:lpstr>It is part of the human condition..</vt:lpstr>
      <vt:lpstr>Effective Challenge is aided by…</vt:lpstr>
      <vt:lpstr>Effective Challenge</vt:lpstr>
      <vt:lpstr>Serious Case Reviews</vt:lpstr>
      <vt:lpstr>Respectful Challenge in Practice</vt:lpstr>
      <vt:lpstr>Cards on the table…</vt:lpstr>
      <vt:lpstr>Statements</vt:lpstr>
      <vt:lpstr>In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Respectful Challenge in Safeguarding Practice</dc:title>
  <dc:creator>Lynn Ready</dc:creator>
  <cp:lastModifiedBy>Ian Webb</cp:lastModifiedBy>
  <cp:revision>11</cp:revision>
  <dcterms:created xsi:type="dcterms:W3CDTF">2015-02-12T23:23:44Z</dcterms:created>
  <dcterms:modified xsi:type="dcterms:W3CDTF">2022-03-25T15:27:29Z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